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20" d="100"/>
          <a:sy n="120" d="100"/>
        </p:scale>
        <p:origin x="120" y="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D12FEA5-3E6C-4F6F-8D1B-192028DF9263}" type="datetimeFigureOut">
              <a:rPr lang="ru-RU" smtClean="0"/>
              <a:t>05.09.2024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12764A-E7F4-4008-8A46-9AABDEC4884C}" type="slidenum">
              <a:rPr lang="ru-RU" smtClean="0"/>
              <a:t>‹#›</a:t>
            </a:fld>
            <a:endParaRPr lang="ru-RU"/>
          </a:p>
        </p:txBody>
      </p:sp>
    </p:spTree>
    <p:extLst>
      <p:ext uri="{BB962C8B-B14F-4D97-AF65-F5344CB8AC3E}">
        <p14:creationId xmlns:p14="http://schemas.microsoft.com/office/powerpoint/2010/main" val="3448147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12FEA5-3E6C-4F6F-8D1B-192028DF9263}" type="datetimeFigureOut">
              <a:rPr lang="ru-RU" smtClean="0"/>
              <a:t>05.09.2024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12764A-E7F4-4008-8A46-9AABDEC4884C}" type="slidenum">
              <a:rPr lang="ru-RU" smtClean="0"/>
              <a:t>‹#›</a:t>
            </a:fld>
            <a:endParaRPr lang="ru-RU"/>
          </a:p>
        </p:txBody>
      </p:sp>
    </p:spTree>
    <p:extLst>
      <p:ext uri="{BB962C8B-B14F-4D97-AF65-F5344CB8AC3E}">
        <p14:creationId xmlns:p14="http://schemas.microsoft.com/office/powerpoint/2010/main" val="3409719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12FEA5-3E6C-4F6F-8D1B-192028DF9263}" type="datetimeFigureOut">
              <a:rPr lang="ru-RU" smtClean="0"/>
              <a:t>05.09.2024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12764A-E7F4-4008-8A46-9AABDEC4884C}" type="slidenum">
              <a:rPr lang="ru-RU" smtClean="0"/>
              <a:t>‹#›</a:t>
            </a:fld>
            <a:endParaRPr lang="ru-RU"/>
          </a:p>
        </p:txBody>
      </p:sp>
    </p:spTree>
    <p:extLst>
      <p:ext uri="{BB962C8B-B14F-4D97-AF65-F5344CB8AC3E}">
        <p14:creationId xmlns:p14="http://schemas.microsoft.com/office/powerpoint/2010/main" val="2103647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12FEA5-3E6C-4F6F-8D1B-192028DF9263}" type="datetimeFigureOut">
              <a:rPr lang="ru-RU" smtClean="0"/>
              <a:t>05.09.2024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12764A-E7F4-4008-8A46-9AABDEC4884C}" type="slidenum">
              <a:rPr lang="ru-RU" smtClean="0"/>
              <a:t>‹#›</a:t>
            </a:fld>
            <a:endParaRPr lang="ru-RU"/>
          </a:p>
        </p:txBody>
      </p:sp>
    </p:spTree>
    <p:extLst>
      <p:ext uri="{BB962C8B-B14F-4D97-AF65-F5344CB8AC3E}">
        <p14:creationId xmlns:p14="http://schemas.microsoft.com/office/powerpoint/2010/main" val="2394821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12FEA5-3E6C-4F6F-8D1B-192028DF9263}" type="datetimeFigureOut">
              <a:rPr lang="ru-RU" smtClean="0"/>
              <a:t>05.09.2024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12764A-E7F4-4008-8A46-9AABDEC4884C}" type="slidenum">
              <a:rPr lang="ru-RU" smtClean="0"/>
              <a:t>‹#›</a:t>
            </a:fld>
            <a:endParaRPr lang="ru-RU"/>
          </a:p>
        </p:txBody>
      </p:sp>
    </p:spTree>
    <p:extLst>
      <p:ext uri="{BB962C8B-B14F-4D97-AF65-F5344CB8AC3E}">
        <p14:creationId xmlns:p14="http://schemas.microsoft.com/office/powerpoint/2010/main" val="1828709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D12FEA5-3E6C-4F6F-8D1B-192028DF9263}" type="datetimeFigureOut">
              <a:rPr lang="ru-RU" smtClean="0"/>
              <a:t>05.09.2024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12764A-E7F4-4008-8A46-9AABDEC4884C}" type="slidenum">
              <a:rPr lang="ru-RU" smtClean="0"/>
              <a:t>‹#›</a:t>
            </a:fld>
            <a:endParaRPr lang="ru-RU"/>
          </a:p>
        </p:txBody>
      </p:sp>
    </p:spTree>
    <p:extLst>
      <p:ext uri="{BB962C8B-B14F-4D97-AF65-F5344CB8AC3E}">
        <p14:creationId xmlns:p14="http://schemas.microsoft.com/office/powerpoint/2010/main" val="696107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D12FEA5-3E6C-4F6F-8D1B-192028DF9263}" type="datetimeFigureOut">
              <a:rPr lang="ru-RU" smtClean="0"/>
              <a:t>05.09.2024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B12764A-E7F4-4008-8A46-9AABDEC4884C}" type="slidenum">
              <a:rPr lang="ru-RU" smtClean="0"/>
              <a:t>‹#›</a:t>
            </a:fld>
            <a:endParaRPr lang="ru-RU"/>
          </a:p>
        </p:txBody>
      </p:sp>
    </p:spTree>
    <p:extLst>
      <p:ext uri="{BB962C8B-B14F-4D97-AF65-F5344CB8AC3E}">
        <p14:creationId xmlns:p14="http://schemas.microsoft.com/office/powerpoint/2010/main" val="2017839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D12FEA5-3E6C-4F6F-8D1B-192028DF9263}" type="datetimeFigureOut">
              <a:rPr lang="ru-RU" smtClean="0"/>
              <a:t>05.09.2024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B12764A-E7F4-4008-8A46-9AABDEC4884C}" type="slidenum">
              <a:rPr lang="ru-RU" smtClean="0"/>
              <a:t>‹#›</a:t>
            </a:fld>
            <a:endParaRPr lang="ru-RU"/>
          </a:p>
        </p:txBody>
      </p:sp>
    </p:spTree>
    <p:extLst>
      <p:ext uri="{BB962C8B-B14F-4D97-AF65-F5344CB8AC3E}">
        <p14:creationId xmlns:p14="http://schemas.microsoft.com/office/powerpoint/2010/main" val="2440518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12FEA5-3E6C-4F6F-8D1B-192028DF9263}" type="datetimeFigureOut">
              <a:rPr lang="ru-RU" smtClean="0"/>
              <a:t>05.09.2024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B12764A-E7F4-4008-8A46-9AABDEC4884C}" type="slidenum">
              <a:rPr lang="ru-RU" smtClean="0"/>
              <a:t>‹#›</a:t>
            </a:fld>
            <a:endParaRPr lang="ru-RU"/>
          </a:p>
        </p:txBody>
      </p:sp>
    </p:spTree>
    <p:extLst>
      <p:ext uri="{BB962C8B-B14F-4D97-AF65-F5344CB8AC3E}">
        <p14:creationId xmlns:p14="http://schemas.microsoft.com/office/powerpoint/2010/main" val="200970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12FEA5-3E6C-4F6F-8D1B-192028DF9263}" type="datetimeFigureOut">
              <a:rPr lang="ru-RU" smtClean="0"/>
              <a:t>05.09.2024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12764A-E7F4-4008-8A46-9AABDEC4884C}" type="slidenum">
              <a:rPr lang="ru-RU" smtClean="0"/>
              <a:t>‹#›</a:t>
            </a:fld>
            <a:endParaRPr lang="ru-RU"/>
          </a:p>
        </p:txBody>
      </p:sp>
    </p:spTree>
    <p:extLst>
      <p:ext uri="{BB962C8B-B14F-4D97-AF65-F5344CB8AC3E}">
        <p14:creationId xmlns:p14="http://schemas.microsoft.com/office/powerpoint/2010/main" val="4276323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12FEA5-3E6C-4F6F-8D1B-192028DF9263}" type="datetimeFigureOut">
              <a:rPr lang="ru-RU" smtClean="0"/>
              <a:t>05.09.2024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12764A-E7F4-4008-8A46-9AABDEC4884C}" type="slidenum">
              <a:rPr lang="ru-RU" smtClean="0"/>
              <a:t>‹#›</a:t>
            </a:fld>
            <a:endParaRPr lang="ru-RU"/>
          </a:p>
        </p:txBody>
      </p:sp>
    </p:spTree>
    <p:extLst>
      <p:ext uri="{BB962C8B-B14F-4D97-AF65-F5344CB8AC3E}">
        <p14:creationId xmlns:p14="http://schemas.microsoft.com/office/powerpoint/2010/main" val="118062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12FEA5-3E6C-4F6F-8D1B-192028DF9263}" type="datetimeFigureOut">
              <a:rPr lang="ru-RU" smtClean="0"/>
              <a:t>05.09.2024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12764A-E7F4-4008-8A46-9AABDEC4884C}" type="slidenum">
              <a:rPr lang="ru-RU" smtClean="0"/>
              <a:t>‹#›</a:t>
            </a:fld>
            <a:endParaRPr lang="ru-RU"/>
          </a:p>
        </p:txBody>
      </p:sp>
    </p:spTree>
    <p:extLst>
      <p:ext uri="{BB962C8B-B14F-4D97-AF65-F5344CB8AC3E}">
        <p14:creationId xmlns:p14="http://schemas.microsoft.com/office/powerpoint/2010/main" val="2625589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mtClean="0"/>
              <a:t>Болезни </a:t>
            </a:r>
            <a:r>
              <a:rPr lang="ru-RU" dirty="0" smtClean="0"/>
              <a:t>растений</a:t>
            </a:r>
            <a:endParaRPr lang="ru-RU" dirty="0"/>
          </a:p>
        </p:txBody>
      </p:sp>
      <p:sp>
        <p:nvSpPr>
          <p:cNvPr id="3" name="Подзаголовок 2"/>
          <p:cNvSpPr>
            <a:spLocks noGrp="1"/>
          </p:cNvSpPr>
          <p:nvPr>
            <p:ph type="subTitle" idx="1"/>
          </p:nvPr>
        </p:nvSpPr>
        <p:spPr/>
        <p:txBody>
          <a:bodyPr/>
          <a:lstStyle/>
          <a:p>
            <a:r>
              <a:rPr lang="ru-RU" dirty="0" smtClean="0"/>
              <a:t>Лекция </a:t>
            </a:r>
            <a:r>
              <a:rPr lang="en-US" dirty="0" smtClean="0"/>
              <a:t>2</a:t>
            </a:r>
            <a:endParaRPr lang="ru-RU" dirty="0" smtClean="0"/>
          </a:p>
          <a:p>
            <a:endParaRPr lang="ru-RU" dirty="0"/>
          </a:p>
        </p:txBody>
      </p:sp>
    </p:spTree>
    <p:extLst>
      <p:ext uri="{BB962C8B-B14F-4D97-AF65-F5344CB8AC3E}">
        <p14:creationId xmlns:p14="http://schemas.microsoft.com/office/powerpoint/2010/main" val="3568581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Болезни, вызываемые недостатком питательных веществ</a:t>
            </a:r>
          </a:p>
        </p:txBody>
      </p:sp>
      <p:sp>
        <p:nvSpPr>
          <p:cNvPr id="3" name="Объект 2"/>
          <p:cNvSpPr>
            <a:spLocks noGrp="1"/>
          </p:cNvSpPr>
          <p:nvPr>
            <p:ph idx="1"/>
          </p:nvPr>
        </p:nvSpPr>
        <p:spPr/>
        <p:txBody>
          <a:bodyPr>
            <a:normAutofit fontScale="77500" lnSpcReduction="20000"/>
          </a:bodyPr>
          <a:lstStyle/>
          <a:p>
            <a:r>
              <a:rPr lang="ru-RU" dirty="0"/>
              <a:t>Для нормального роста, развития и формирования урожая растениям необходимы углерод, кислород, водород, азот, сера, фосфор, калий, кальций, магний, железо, бор, марганец, медь, цинк, молибден и другие элементы. </a:t>
            </a:r>
            <a:endParaRPr lang="ru-RU" dirty="0" smtClean="0"/>
          </a:p>
          <a:p>
            <a:r>
              <a:rPr lang="ru-RU" dirty="0" smtClean="0"/>
              <a:t>Потребность </a:t>
            </a:r>
            <a:r>
              <a:rPr lang="ru-RU" dirty="0"/>
              <a:t>растений в этих элементах зависит от биологических свойств растений и почвенно-климатических условий. Значение каждого из элементов питания строго специфично, поэтому ни один из них не может быть заменен другим. </a:t>
            </a:r>
            <a:endParaRPr lang="ru-RU" dirty="0" smtClean="0"/>
          </a:p>
          <a:p>
            <a:r>
              <a:rPr lang="ru-RU" dirty="0" smtClean="0"/>
              <a:t>Недостаток </a:t>
            </a:r>
            <a:r>
              <a:rPr lang="ru-RU" dirty="0"/>
              <a:t>того или иного элемента питания может вызвать серьезные нарушения в развитии растений, которые проявляются в виде характерных симптомов. Симптомы могут быть довольно четкими, специфичными, но могут быть и нехарактерными</a:t>
            </a:r>
            <a:r>
              <a:rPr lang="ru-RU" dirty="0" smtClean="0"/>
              <a:t>.</a:t>
            </a:r>
          </a:p>
          <a:p>
            <a:r>
              <a:rPr lang="ru-RU" dirty="0" smtClean="0"/>
              <a:t> </a:t>
            </a:r>
            <a:r>
              <a:rPr lang="ru-RU" dirty="0"/>
              <a:t>Внешне это выражается не только в изменении общего вида растения (недоразвитость, карликовость и т.д.), но и в проявлении характерных для данного вида голодания симптомов – некрозов на листьях, изменении окраски определенных органов и </a:t>
            </a:r>
            <a:r>
              <a:rPr lang="ru-RU" dirty="0" err="1"/>
              <a:t>т.д</a:t>
            </a:r>
            <a:endParaRPr lang="ru-RU" dirty="0"/>
          </a:p>
        </p:txBody>
      </p:sp>
    </p:spTree>
    <p:extLst>
      <p:ext uri="{BB962C8B-B14F-4D97-AF65-F5344CB8AC3E}">
        <p14:creationId xmlns:p14="http://schemas.microsoft.com/office/powerpoint/2010/main" val="37077136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10000"/>
          </a:bodyPr>
          <a:lstStyle/>
          <a:p>
            <a:r>
              <a:rPr lang="ru-RU" dirty="0"/>
              <a:t>Голодание растений не всегда бывает вызвано отсутствием или недостаточным содержанием того или иного элемента в почве. Доступность элементов питания зависит от их формы, почвенных условий (кислотности, влажности, буферных свойств), состава микрофлоры, что необходимо учитывать при диагностике и проведении защитных мероприятий. </a:t>
            </a:r>
            <a:endParaRPr lang="ru-RU" dirty="0" smtClean="0"/>
          </a:p>
          <a:p>
            <a:r>
              <a:rPr lang="ru-RU" dirty="0" smtClean="0"/>
              <a:t>Углерод </a:t>
            </a:r>
            <a:r>
              <a:rPr lang="ru-RU" dirty="0"/>
              <a:t>усваивается под влиянием солнечной энергии в основном в виде диоксида (СО2). Комплексное внесение в почву минеральных и органических удобрений способствует увеличению продуцирования СО2. </a:t>
            </a:r>
            <a:r>
              <a:rPr lang="ru-RU" dirty="0" err="1"/>
              <a:t>Припочвенный</a:t>
            </a:r>
            <a:r>
              <a:rPr lang="ru-RU" dirty="0"/>
              <a:t> слой воздуха может также обогащаться диоксидом углерода при известковании кислых почв и внесении мочевины и других удобрений, содержащих карбонаты.</a:t>
            </a:r>
          </a:p>
        </p:txBody>
      </p:sp>
    </p:spTree>
    <p:extLst>
      <p:ext uri="{BB962C8B-B14F-4D97-AF65-F5344CB8AC3E}">
        <p14:creationId xmlns:p14="http://schemas.microsoft.com/office/powerpoint/2010/main" val="1004795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a:t>Растения получают энергию в результате биологического окисления пластических веществ кислородом, поступающим в растение в процессе дыхания. При недостатке кислорода поглощение солей корнями растений ухудшается. Процессы взаимосвязанного превращения азотных соединений, углеводов и органических кислот в растениях определяются интенсивностью дыхания. Кислород участвует в минерализации органических веществ, завершающей биологический круговорот элементов питания, переводя их в доступное для растений состояние. </a:t>
            </a:r>
          </a:p>
        </p:txBody>
      </p:sp>
    </p:spTree>
    <p:extLst>
      <p:ext uri="{BB962C8B-B14F-4D97-AF65-F5344CB8AC3E}">
        <p14:creationId xmlns:p14="http://schemas.microsoft.com/office/powerpoint/2010/main" val="1812210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Азот </a:t>
            </a:r>
          </a:p>
        </p:txBody>
      </p:sp>
      <p:sp>
        <p:nvSpPr>
          <p:cNvPr id="3" name="Объект 2"/>
          <p:cNvSpPr>
            <a:spLocks noGrp="1"/>
          </p:cNvSpPr>
          <p:nvPr>
            <p:ph idx="1"/>
          </p:nvPr>
        </p:nvSpPr>
        <p:spPr/>
        <p:txBody>
          <a:bodyPr>
            <a:normAutofit fontScale="85000" lnSpcReduction="20000"/>
          </a:bodyPr>
          <a:lstStyle/>
          <a:p>
            <a:r>
              <a:rPr lang="ru-RU" dirty="0" smtClean="0"/>
              <a:t>входит </a:t>
            </a:r>
            <a:r>
              <a:rPr lang="ru-RU" dirty="0"/>
              <a:t>в состав белков, хлорофилла, алкалоидов, </a:t>
            </a:r>
            <a:r>
              <a:rPr lang="ru-RU" dirty="0" err="1"/>
              <a:t>фосфатидов</a:t>
            </a:r>
            <a:r>
              <a:rPr lang="ru-RU" dirty="0"/>
              <a:t> и других органических соединений. Это наиболее важный питательный элемент для всех растений. </a:t>
            </a:r>
            <a:endParaRPr lang="ru-RU" dirty="0" smtClean="0"/>
          </a:p>
          <a:p>
            <a:r>
              <a:rPr lang="ru-RU" dirty="0" smtClean="0"/>
              <a:t>Недостаток </a:t>
            </a:r>
            <a:r>
              <a:rPr lang="ru-RU" dirty="0"/>
              <a:t>азота приводит к уменьшению количества хлорофилла, растения отстают в росте, листья становятся мелкими и приобретают </a:t>
            </a:r>
            <a:r>
              <a:rPr lang="ru-RU" dirty="0" err="1"/>
              <a:t>бледнозеленую</a:t>
            </a:r>
            <a:r>
              <a:rPr lang="ru-RU" dirty="0"/>
              <a:t> окраску, образуются короткие и тонкие побеги. При остром азотном голодании плоды мелкие, иногда преждевременно осыпаются. </a:t>
            </a:r>
            <a:endParaRPr lang="ru-RU" dirty="0" smtClean="0"/>
          </a:p>
          <a:p>
            <a:r>
              <a:rPr lang="ru-RU" dirty="0" smtClean="0"/>
              <a:t>Урожайность </a:t>
            </a:r>
            <a:r>
              <a:rPr lang="ru-RU" dirty="0"/>
              <a:t>резко снижается, содержание протеина уменьшается, качество продукции ухудшается. Неблагоприятное влияние дефицита азота усиливается при высокой кислотности почвы. Источником азота для растений могут служить минерализованные фракции почвенного гумуса, органических удобрений и растительных остатков. </a:t>
            </a:r>
            <a:endParaRPr lang="ru-RU" dirty="0" smtClean="0"/>
          </a:p>
          <a:p>
            <a:r>
              <a:rPr lang="ru-RU" dirty="0" smtClean="0"/>
              <a:t>Основной </a:t>
            </a:r>
            <a:r>
              <a:rPr lang="ru-RU" dirty="0"/>
              <a:t>источник азота в почве – перегной (гумус). Содержание азота в гумусе составляет около 5%.</a:t>
            </a:r>
          </a:p>
        </p:txBody>
      </p:sp>
    </p:spTree>
    <p:extLst>
      <p:ext uri="{BB962C8B-B14F-4D97-AF65-F5344CB8AC3E}">
        <p14:creationId xmlns:p14="http://schemas.microsoft.com/office/powerpoint/2010/main" val="42443918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1622066" y="1098829"/>
            <a:ext cx="7827566" cy="5078134"/>
          </a:xfrm>
          <a:prstGeom prst="rect">
            <a:avLst/>
          </a:prstGeom>
        </p:spPr>
      </p:pic>
    </p:spTree>
    <p:extLst>
      <p:ext uri="{BB962C8B-B14F-4D97-AF65-F5344CB8AC3E}">
        <p14:creationId xmlns:p14="http://schemas.microsoft.com/office/powerpoint/2010/main" val="240349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Фосфор</a:t>
            </a:r>
          </a:p>
        </p:txBody>
      </p:sp>
      <p:sp>
        <p:nvSpPr>
          <p:cNvPr id="3" name="Объект 2"/>
          <p:cNvSpPr>
            <a:spLocks noGrp="1"/>
          </p:cNvSpPr>
          <p:nvPr>
            <p:ph idx="1"/>
          </p:nvPr>
        </p:nvSpPr>
        <p:spPr/>
        <p:txBody>
          <a:bodyPr>
            <a:normAutofit fontScale="77500" lnSpcReduction="20000"/>
          </a:bodyPr>
          <a:lstStyle/>
          <a:p>
            <a:r>
              <a:rPr lang="ru-RU" dirty="0" smtClean="0"/>
              <a:t>входит </a:t>
            </a:r>
            <a:r>
              <a:rPr lang="ru-RU" dirty="0"/>
              <a:t>в состав нуклеиновых кислот, нуклеопротеидов, фосфолипидов, ферментов, витаминов. Процессы дыхания, фотосинтеза, синтеза сложных азотсодержащих органических веществ протекают при непосредственном участии фосфорной кислоты. </a:t>
            </a:r>
            <a:endParaRPr lang="ru-RU" dirty="0" smtClean="0"/>
          </a:p>
          <a:p>
            <a:r>
              <a:rPr lang="ru-RU" dirty="0" smtClean="0"/>
              <a:t>Фосфор </a:t>
            </a:r>
            <a:r>
              <a:rPr lang="ru-RU" dirty="0"/>
              <a:t>способствует повышению холодостойкости растений, ускорению их развития и созревания, улучшению развития корней, их глубокому проникновению в почву, а также улучшению снабжения растений питательными веществами и влагой. </a:t>
            </a:r>
            <a:endParaRPr lang="ru-RU" dirty="0" smtClean="0"/>
          </a:p>
          <a:p>
            <a:r>
              <a:rPr lang="ru-RU" dirty="0" smtClean="0"/>
              <a:t>Главный </a:t>
            </a:r>
            <a:r>
              <a:rPr lang="ru-RU" dirty="0"/>
              <a:t>источник фосфорного питания – минеральные соединения фосфора в почве. Недостаток фосфора приводит к замедлению развития растений и образования репродуктивных органов. На листьях или их жилках появляются красноватые, фиолетовые пятна или полосы. </a:t>
            </a:r>
            <a:endParaRPr lang="ru-RU" dirty="0" smtClean="0"/>
          </a:p>
          <a:p>
            <a:r>
              <a:rPr lang="ru-RU" dirty="0" smtClean="0"/>
              <a:t>Например</a:t>
            </a:r>
            <a:r>
              <a:rPr lang="ru-RU" dirty="0"/>
              <a:t>, у картофеля развивается железистая пятнистость, или ржавость, клубней. При этом на разрезе видны ржавые (красновато-коричневые) пятна, содержание крахмала и аскорбиновой кислоты значительно снижается. У бобовых культур дефицит фосфора вызывает недоразвитость семян. </a:t>
            </a:r>
          </a:p>
        </p:txBody>
      </p:sp>
    </p:spTree>
    <p:extLst>
      <p:ext uri="{BB962C8B-B14F-4D97-AF65-F5344CB8AC3E}">
        <p14:creationId xmlns:p14="http://schemas.microsoft.com/office/powerpoint/2010/main" val="39803441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a:t>Симптомы фосфорного голодания могут быть вызваны недоступностью соединений фосфора для растений. Особенно четко это проявляется на кислых и тяжелых почвах и почвах с высоким содержанием железа. Дефицит фосфора устраняют, проводя подкормки фосфорными минеральными удобрениями (в виде простого, двойного гранулированного суперфосфата, фосфоритной муки и комплексных удобрений). </a:t>
            </a:r>
          </a:p>
        </p:txBody>
      </p:sp>
    </p:spTree>
    <p:extLst>
      <p:ext uri="{BB962C8B-B14F-4D97-AF65-F5344CB8AC3E}">
        <p14:creationId xmlns:p14="http://schemas.microsoft.com/office/powerpoint/2010/main" val="5657056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a:t>Калий играет в жизни растений существенную роль. Он улучшает обмен веществ, способствует увеличению устойчивости растений к засухе. При </a:t>
            </a:r>
            <a:r>
              <a:rPr lang="ru-RU" dirty="0" smtClean="0"/>
              <a:t> </a:t>
            </a:r>
            <a:r>
              <a:rPr lang="ru-RU" dirty="0"/>
              <a:t>достаточном содержании калия в листьях образуется много сахаров, благодаря чему повышается осмотическое давление клеточного сока и увеличивается устойчивость растений к легким заморозкам. </a:t>
            </a:r>
            <a:endParaRPr lang="ru-RU" dirty="0" smtClean="0"/>
          </a:p>
          <a:p>
            <a:r>
              <a:rPr lang="ru-RU" dirty="0" smtClean="0"/>
              <a:t>Применение </a:t>
            </a:r>
            <a:r>
              <a:rPr lang="ru-RU" dirty="0"/>
              <a:t>калийных удобрений приводит к увеличению накопления сахаров в корнеплодах свеклы и других культур, крахмала – в клубнях картофеля. </a:t>
            </a:r>
          </a:p>
        </p:txBody>
      </p:sp>
    </p:spTree>
    <p:extLst>
      <p:ext uri="{BB962C8B-B14F-4D97-AF65-F5344CB8AC3E}">
        <p14:creationId xmlns:p14="http://schemas.microsoft.com/office/powerpoint/2010/main" val="1860580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a:t>При дефиците калия рост растений угнетается, побеги и стебли развиваются слабо, часто растения преждевременно погибают. Старые листья желтеют, ткань постепенно отмирает, особенно по краям. Развивается так называемый краевой «ожог». При сильном калийном голодании побурение охватывает почти всю пластинку листа. Калийное голодание усиливается при избыточном внесении в почву кальция и магния и при известковании кислых почв.</a:t>
            </a:r>
          </a:p>
        </p:txBody>
      </p:sp>
    </p:spTree>
    <p:extLst>
      <p:ext uri="{BB962C8B-B14F-4D97-AF65-F5344CB8AC3E}">
        <p14:creationId xmlns:p14="http://schemas.microsoft.com/office/powerpoint/2010/main" val="7272401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a:t>Недостаток магния проявляется в виде </a:t>
            </a:r>
            <a:r>
              <a:rPr lang="ru-RU" dirty="0" err="1"/>
              <a:t>межжилкового</a:t>
            </a:r>
            <a:r>
              <a:rPr lang="ru-RU" dirty="0"/>
              <a:t> хлороза, который почти всегда начинается на нижних листьях. Это связано с оттоком магния в молодые верхние листья, где идет образование хлорофилла. Жилки и прилегающие к ним ткани сохраняют при этом зеленую окраску. Участки, отдаленные от жилок, становятся в зависимости от вида и сорта растений желтыми, оранжевыми, красными, фиолетовыми и т.д. Магний в почву лучше всего вносить в виде магнийсодержащих известковых удобрений.</a:t>
            </a:r>
          </a:p>
        </p:txBody>
      </p:sp>
    </p:spTree>
    <p:extLst>
      <p:ext uri="{BB962C8B-B14F-4D97-AF65-F5344CB8AC3E}">
        <p14:creationId xmlns:p14="http://schemas.microsoft.com/office/powerpoint/2010/main" val="1207749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rPr>
              <a:t>Классификация </a:t>
            </a:r>
            <a:r>
              <a:rPr lang="ru-RU" dirty="0" smtClean="0">
                <a:solidFill>
                  <a:srgbClr val="FF0000"/>
                </a:solidFill>
              </a:rPr>
              <a:t>болезней</a:t>
            </a:r>
            <a:endParaRPr lang="ru-RU" dirty="0">
              <a:solidFill>
                <a:srgbClr val="FF0000"/>
              </a:solidFill>
            </a:endParaRPr>
          </a:p>
        </p:txBody>
      </p:sp>
      <p:sp>
        <p:nvSpPr>
          <p:cNvPr id="3" name="Объект 2"/>
          <p:cNvSpPr>
            <a:spLocks noGrp="1"/>
          </p:cNvSpPr>
          <p:nvPr>
            <p:ph idx="1"/>
          </p:nvPr>
        </p:nvSpPr>
        <p:spPr/>
        <p:txBody>
          <a:bodyPr/>
          <a:lstStyle/>
          <a:p>
            <a:r>
              <a:rPr lang="ru-RU" dirty="0"/>
              <a:t>все болезни растений делят на две группы: неинфекционные (непаразитарные) и инфекционные (паразитарные).</a:t>
            </a:r>
          </a:p>
        </p:txBody>
      </p:sp>
    </p:spTree>
    <p:extLst>
      <p:ext uri="{BB962C8B-B14F-4D97-AF65-F5344CB8AC3E}">
        <p14:creationId xmlns:p14="http://schemas.microsoft.com/office/powerpoint/2010/main" val="30286324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r>
              <a:rPr lang="ru-RU" dirty="0"/>
              <a:t>Кальций содержится во всех растительных клетках. Он усиливает обмен веществ в растениях, влияет на активность ферментов. Недостаток кальция проявляется главным образом в ухудшении развития корней. На корнях при этом не образуются корневые волоски, рост корней замедляется. </a:t>
            </a:r>
            <a:endParaRPr lang="ru-RU" dirty="0" smtClean="0"/>
          </a:p>
          <a:p>
            <a:r>
              <a:rPr lang="ru-RU" dirty="0" smtClean="0"/>
              <a:t>При </a:t>
            </a:r>
            <a:r>
              <a:rPr lang="ru-RU" dirty="0"/>
              <a:t>остром дефиците кальция они отмирают, начиная с кончиков, наблюдается чрезмерная ветвистость корней, при этом на некотором расстоянии от верхушек на живой ткани корня развивается множество новых корешков. Надземные органы страдают при очень резком недостатке кальция: замедляется рост, мельчают листья, образуются некротические пятна. При внесении извести на кислых почвах улучшаются физико-химические свойства почвы, а также питание растений кальцием. </a:t>
            </a:r>
          </a:p>
        </p:txBody>
      </p:sp>
    </p:spTree>
    <p:extLst>
      <p:ext uri="{BB962C8B-B14F-4D97-AF65-F5344CB8AC3E}">
        <p14:creationId xmlns:p14="http://schemas.microsoft.com/office/powerpoint/2010/main" val="4066541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r>
              <a:rPr lang="ru-RU" dirty="0"/>
              <a:t>Марганец содержится в растениях в очень малых количествах, однако рост, развитие и формирование урожая сельскохозяйственных растений без него невозможны. Этот элемент принимает участие в фотосинтезе и других физиологических процессах, входит в состав многих рибосом и хлоропластов, а также ферментов. </a:t>
            </a:r>
            <a:endParaRPr lang="ru-RU" dirty="0" smtClean="0"/>
          </a:p>
          <a:p>
            <a:r>
              <a:rPr lang="ru-RU" dirty="0" smtClean="0"/>
              <a:t>При </a:t>
            </a:r>
            <a:r>
              <a:rPr lang="ru-RU" dirty="0"/>
              <a:t>недостатке марганца не образуется хлорофилл, листья становятся пестрыми из-за мелких светло-желтых пятен, жилки остаются зелеными. На более поздних фазах онтогенеза признаки дефицита марганца напоминают признаки недостатка железа. При резком дефиците наблюдается низкорослость, иногда отсутствует прирост. Недостаток марганца чаще всего отмечается на щелочных и нейтральных почвах, богатых перегноем, а также при нехватке влаги. </a:t>
            </a:r>
          </a:p>
        </p:txBody>
      </p:sp>
    </p:spTree>
    <p:extLst>
      <p:ext uri="{BB962C8B-B14F-4D97-AF65-F5344CB8AC3E}">
        <p14:creationId xmlns:p14="http://schemas.microsoft.com/office/powerpoint/2010/main" val="8827435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Несмотря на ничтожное содержание в растениях железа, физиологическое значение его очень велико. Железо входит в состав ферментов, участвующих в дыхании и восстановлении нитратов. Дефицит железа проявляется в виде хлороза листьев, главным образом на многолетних растениях – яблоне, груше и др., в виде нарушения фотосинтеза, замедления роста и развития. Наиболее распространен на карбонатных почвах, где железо находится в недоступной для растений форме.</a:t>
            </a:r>
          </a:p>
        </p:txBody>
      </p:sp>
    </p:spTree>
    <p:extLst>
      <p:ext uri="{BB962C8B-B14F-4D97-AF65-F5344CB8AC3E}">
        <p14:creationId xmlns:p14="http://schemas.microsoft.com/office/powerpoint/2010/main" val="41510414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Цинк входит в состав ферментов и усиливает их активность, участвует в белковом, углеводном, фосфорном обменах веществ. При резком дефиците цинка нарушается процесс образования хлорофилла, появляется пятнистый хлороз листьев, листья приобретают красновато-бронзовую окраску. </a:t>
            </a:r>
            <a:endParaRPr lang="ru-RU" dirty="0" smtClean="0"/>
          </a:p>
          <a:p>
            <a:r>
              <a:rPr lang="ru-RU" dirty="0" smtClean="0"/>
              <a:t>Цинковое </a:t>
            </a:r>
            <a:r>
              <a:rPr lang="ru-RU" dirty="0"/>
              <a:t>голодание растений обнаруживается на почвах, богатых известью, где содержится мало подвижных форм цинка. Подкисление таких почв способствует увеличению содержания этого элемента в подвижных формах.</a:t>
            </a:r>
          </a:p>
        </p:txBody>
      </p:sp>
    </p:spTree>
    <p:extLst>
      <p:ext uri="{BB962C8B-B14F-4D97-AF65-F5344CB8AC3E}">
        <p14:creationId xmlns:p14="http://schemas.microsoft.com/office/powerpoint/2010/main" val="22110650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ru-RU" dirty="0"/>
              <a:t>Бор концентрируется в молодых листьях и генеративных органах растений. Он активизирует процессы окисления и фотосинтеза. При недостатке бора нарушается перемещение </a:t>
            </a:r>
            <a:r>
              <a:rPr lang="ru-RU" dirty="0" err="1"/>
              <a:t>ассимилятов</a:t>
            </a:r>
            <a:r>
              <a:rPr lang="ru-RU" dirty="0"/>
              <a:t> из листьев и замедляется процесс фотосинтеза, нарушаются цветение и оплодотворение растений, появляются пустоцветы, иногда опадают завязи. </a:t>
            </a:r>
            <a:endParaRPr lang="ru-RU" dirty="0" smtClean="0"/>
          </a:p>
          <a:p>
            <a:r>
              <a:rPr lang="ru-RU" dirty="0" smtClean="0"/>
              <a:t>Урожай </a:t>
            </a:r>
            <a:r>
              <a:rPr lang="ru-RU" dirty="0"/>
              <a:t>семян снижается. Особенно чувствительны к недостатку этого элемента свекла, лен, подсолнечник, цветная капуста. Недостаток бора испытывают растения, выращиваемые на карбонатных почвах, а также при внесении извести в высоких дозах. </a:t>
            </a:r>
          </a:p>
        </p:txBody>
      </p:sp>
    </p:spTree>
    <p:extLst>
      <p:ext uri="{BB962C8B-B14F-4D97-AF65-F5344CB8AC3E}">
        <p14:creationId xmlns:p14="http://schemas.microsoft.com/office/powerpoint/2010/main" val="42659123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Медь входит в состав некоторых ферментов, молекул белка. В оптимальных концентрациях медь способствует образованию и сохранению хлорофилла в листьях. Недостаток меди приводит к частичному хлорозу листьев (чаще молодых), потере тургора, увяданию, задерживает образование стеблей и семян. Среди зерновых культур наиболее подвержены медному голоданию пшеница, овес, ячмень. Медное голодание связано с низким содержанием в почве подвижных форм этого элемента и проявляется в основном на торфяных и песчаных почвах. </a:t>
            </a:r>
          </a:p>
        </p:txBody>
      </p:sp>
    </p:spTree>
    <p:extLst>
      <p:ext uri="{BB962C8B-B14F-4D97-AF65-F5344CB8AC3E}">
        <p14:creationId xmlns:p14="http://schemas.microsoft.com/office/powerpoint/2010/main" val="36017975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ru-RU" dirty="0"/>
              <a:t>Молибден входит в состав ферментов, участвует в </a:t>
            </a:r>
            <a:r>
              <a:rPr lang="ru-RU" dirty="0" err="1"/>
              <a:t>окислительно</a:t>
            </a:r>
            <a:r>
              <a:rPr lang="ru-RU" dirty="0"/>
              <a:t>-восстановительных процессах, углеводном обмене, синтезе витаминов и хлорофилла, способствует синтезу и обмену белковых веществ в растениях. Недостаток молибдена приводит к закручиванию в спираль молодых центральных листьев. </a:t>
            </a:r>
            <a:endParaRPr lang="ru-RU" dirty="0" smtClean="0"/>
          </a:p>
          <a:p>
            <a:r>
              <a:rPr lang="ru-RU" dirty="0" smtClean="0"/>
              <a:t>При </a:t>
            </a:r>
            <a:r>
              <a:rPr lang="ru-RU" dirty="0"/>
              <a:t>дефиците молибдена у бобовых ослабляется способность к фиксации атмосферного азота, обнаруживаются признаки азотного голодания. Недостаток молибдена проявляется на кислых почвах, где этот элемент переходит в трудноусвояемое для растений состояние вследствие повышенного содержания подвижного железа, марганца, алюминия. При дефиците молибдена в почву вносят </a:t>
            </a:r>
            <a:r>
              <a:rPr lang="ru-RU" dirty="0" err="1"/>
              <a:t>молибдат</a:t>
            </a:r>
            <a:r>
              <a:rPr lang="ru-RU" dirty="0"/>
              <a:t> натрия в небольших дозах. </a:t>
            </a:r>
          </a:p>
        </p:txBody>
      </p:sp>
    </p:spTree>
    <p:extLst>
      <p:ext uri="{BB962C8B-B14F-4D97-AF65-F5344CB8AC3E}">
        <p14:creationId xmlns:p14="http://schemas.microsoft.com/office/powerpoint/2010/main" val="3484993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Вредное влияние избытка отдельных элементов</a:t>
            </a:r>
          </a:p>
        </p:txBody>
      </p:sp>
      <p:sp>
        <p:nvSpPr>
          <p:cNvPr id="3" name="Объект 2"/>
          <p:cNvSpPr>
            <a:spLocks noGrp="1"/>
          </p:cNvSpPr>
          <p:nvPr>
            <p:ph idx="1"/>
          </p:nvPr>
        </p:nvSpPr>
        <p:spPr/>
        <p:txBody>
          <a:bodyPr>
            <a:normAutofit fontScale="92500" lnSpcReduction="10000"/>
          </a:bodyPr>
          <a:lstStyle/>
          <a:p>
            <a:r>
              <a:rPr lang="ru-RU" dirty="0"/>
              <a:t>Патологическое состояние растений может быть обусловлено также избытком элементов питания. Повышенное содержание азота в почве, особенно во второй половине лета, приводит к затягиванию роста и созревания растений, полеганию злаков, ухудшению качества зерна, клубней, корнеплодов, фруктов, снижению устойчивости растений к заболеваниям</a:t>
            </a:r>
            <a:r>
              <a:rPr lang="ru-RU" dirty="0" smtClean="0"/>
              <a:t>.</a:t>
            </a:r>
          </a:p>
          <a:p>
            <a:r>
              <a:rPr lang="ru-RU" dirty="0" smtClean="0"/>
              <a:t> </a:t>
            </a:r>
            <a:r>
              <a:rPr lang="ru-RU" dirty="0"/>
              <a:t>При избытке калия замедляется рост, плоды мельчают, созревают преждевременно. Высокое содержание в кислых почвах оксидов алюминия приводит к накоплению в корнях труднорастворимых соединений фосфора – фосфатов алюминия, из-за чего растения испытывают фосфорное голодание. При избытке в кислых почвах марганца на стеблях и черешках листьев картофеля появляются коричневые пятна. </a:t>
            </a:r>
          </a:p>
        </p:txBody>
      </p:sp>
    </p:spTree>
    <p:extLst>
      <p:ext uri="{BB962C8B-B14F-4D97-AF65-F5344CB8AC3E}">
        <p14:creationId xmlns:p14="http://schemas.microsoft.com/office/powerpoint/2010/main" val="14195875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ru-RU" dirty="0"/>
              <a:t>Многие сельскохозяйственные культуры (картофель, лен и др.) чувствительны к избытку в почве хлора. У картофеля утолщается стебель, скручиваются и отмирают листья (особенно резко это </a:t>
            </a:r>
            <a:r>
              <a:rPr lang="ru-RU" dirty="0" smtClean="0"/>
              <a:t>проявляется </a:t>
            </a:r>
            <a:r>
              <a:rPr lang="ru-RU" dirty="0"/>
              <a:t>при недостатке азота и магния). Картофель и лен чувствительны к избытку бора (у картофеля листья свертываются в лодочку, края долек буреют). Избыток тех или иных элементов питания приводит к повреждению отдельных органов или всего растения, нередко становится причиной снижения продуктивности, а в некоторых случаях – и гибели растений. Важно постоянно контролировать обеспеченность растений элементами питания и своевременно принимать меры для предотвращения интоксикации растений.</a:t>
            </a:r>
          </a:p>
        </p:txBody>
      </p:sp>
    </p:spTree>
    <p:extLst>
      <p:ext uri="{BB962C8B-B14F-4D97-AF65-F5344CB8AC3E}">
        <p14:creationId xmlns:p14="http://schemas.microsoft.com/office/powerpoint/2010/main" val="1990371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a:solidFill>
                  <a:srgbClr val="FF0000"/>
                </a:solidFill>
              </a:rPr>
              <a:t>Болезни, вызываемые неблагоприятными температурами воздуха</a:t>
            </a:r>
            <a:br>
              <a:rPr lang="ru-RU" sz="3600" dirty="0">
                <a:solidFill>
                  <a:srgbClr val="FF0000"/>
                </a:solidFill>
              </a:rPr>
            </a:br>
            <a:r>
              <a:rPr lang="ru-RU" sz="3600" dirty="0">
                <a:solidFill>
                  <a:srgbClr val="FF0000"/>
                </a:solidFill>
              </a:rPr>
              <a:t>и </a:t>
            </a:r>
            <a:r>
              <a:rPr lang="ru-RU" sz="3600" dirty="0" smtClean="0">
                <a:solidFill>
                  <a:srgbClr val="FF0000"/>
                </a:solidFill>
              </a:rPr>
              <a:t>почвы</a:t>
            </a:r>
            <a:endParaRPr lang="ru-RU" sz="3600" dirty="0">
              <a:solidFill>
                <a:srgbClr val="FF0000"/>
              </a:solidFill>
            </a:endParaRPr>
          </a:p>
        </p:txBody>
      </p:sp>
      <p:sp>
        <p:nvSpPr>
          <p:cNvPr id="3" name="Объект 2"/>
          <p:cNvSpPr>
            <a:spLocks noGrp="1"/>
          </p:cNvSpPr>
          <p:nvPr>
            <p:ph idx="1"/>
          </p:nvPr>
        </p:nvSpPr>
        <p:spPr/>
        <p:txBody>
          <a:bodyPr>
            <a:normAutofit lnSpcReduction="10000"/>
          </a:bodyPr>
          <a:lstStyle/>
          <a:p>
            <a:r>
              <a:rPr lang="ru-RU" dirty="0"/>
              <a:t>Степень повреждения (вымерзания) растений зависит от </a:t>
            </a:r>
            <a:r>
              <a:rPr lang="ru-RU" dirty="0" err="1"/>
              <a:t>обводненности</a:t>
            </a:r>
            <a:r>
              <a:rPr lang="ru-RU" dirty="0"/>
              <a:t> клеток. Чем она больше, тем менее холодостойко растение. Например, воздушно-сухие семена могут перенести температуру -140...-150°С, а при повышении влажности до 35% семена замерзают уже при -15°С. </a:t>
            </a:r>
            <a:endParaRPr lang="ru-RU" dirty="0" smtClean="0"/>
          </a:p>
          <a:p>
            <a:r>
              <a:rPr lang="ru-RU" i="1" dirty="0" smtClean="0"/>
              <a:t>С </a:t>
            </a:r>
            <a:r>
              <a:rPr lang="ru-RU" i="1" dirty="0"/>
              <a:t>другой стороны, при наличии связанной воды, поглощенной коллоидами клетки, холодостойкость повышается. Следовательно, научно обоснованный режим минерального питания, особенно внесение калия, увеличивающего количество связанной воды в клетках, может способствовать повышению зимостойкости растений. Зимние холода нередко вызывают гибель озимых посевов</a:t>
            </a:r>
          </a:p>
        </p:txBody>
      </p:sp>
    </p:spTree>
    <p:extLst>
      <p:ext uri="{BB962C8B-B14F-4D97-AF65-F5344CB8AC3E}">
        <p14:creationId xmlns:p14="http://schemas.microsoft.com/office/powerpoint/2010/main" val="607020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rPr>
              <a:t>Неинфекционные болезни </a:t>
            </a:r>
          </a:p>
        </p:txBody>
      </p:sp>
      <p:sp>
        <p:nvSpPr>
          <p:cNvPr id="3" name="Объект 2"/>
          <p:cNvSpPr>
            <a:spLocks noGrp="1"/>
          </p:cNvSpPr>
          <p:nvPr>
            <p:ph idx="1"/>
          </p:nvPr>
        </p:nvSpPr>
        <p:spPr/>
        <p:txBody>
          <a:bodyPr/>
          <a:lstStyle/>
          <a:p>
            <a:r>
              <a:rPr lang="ru-RU" dirty="0" smtClean="0"/>
              <a:t>возникают </a:t>
            </a:r>
            <a:r>
              <a:rPr lang="ru-RU" dirty="0"/>
              <a:t>в результате воздействия на растения неблагоприятных факторов внешней среды: температуры, влажности воздуха или почвы, недостатка или избытка питательных веществ и т.д. </a:t>
            </a:r>
            <a:endParaRPr lang="ru-RU" dirty="0" smtClean="0"/>
          </a:p>
          <a:p>
            <a:r>
              <a:rPr lang="ru-RU" dirty="0" smtClean="0"/>
              <a:t>Неинфекционные </a:t>
            </a:r>
            <a:r>
              <a:rPr lang="ru-RU" dirty="0"/>
              <a:t>болезни не способны распространяться от растения к растению. Среди неинфекционных болезней выделяют болезни, причиной которых служат отдельные абиотические факторы (болезни недостатка питательных веществ, болезни, вызываемые неблагоприятными температурами, и т.д.)</a:t>
            </a:r>
          </a:p>
        </p:txBody>
      </p:sp>
    </p:spTree>
    <p:extLst>
      <p:ext uri="{BB962C8B-B14F-4D97-AF65-F5344CB8AC3E}">
        <p14:creationId xmlns:p14="http://schemas.microsoft.com/office/powerpoint/2010/main" val="20573888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Патологическое состояние растений может быть вызвано и неблагоприятными для них низкими положительными температурами. Так, при быстром понижении температуры до 0...-1°С снижается активность естественных защитных веществ (фитонцидов и др.) в корнеплодах и клубнях картофеля, что служит причиной поражения гнилостными и другими патогенными микроорганизмами. </a:t>
            </a:r>
          </a:p>
        </p:txBody>
      </p:sp>
    </p:spTree>
    <p:extLst>
      <p:ext uri="{BB962C8B-B14F-4D97-AF65-F5344CB8AC3E}">
        <p14:creationId xmlns:p14="http://schemas.microsoft.com/office/powerpoint/2010/main" val="41432341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Высокая температура воздуха или почвы также может отрицательно влиять на развитие растений. При высокой температуре часто наблюдаются неинфекционное скручивание листьев томата, солнечные ожоги коры штамбов или скелетных ветвей плодовых деревьев. Особенно опасна для плодовых резкая смена температур в осенние, зимние и ранневесенние периоды, вызывающая солнечно-морозные ожоги коры. Побелка штамба и скелетных ветвей 20%-</a:t>
            </a:r>
            <a:r>
              <a:rPr lang="ru-RU" dirty="0" err="1"/>
              <a:t>ным</a:t>
            </a:r>
            <a:r>
              <a:rPr lang="ru-RU" dirty="0"/>
              <a:t> известковым раствором – эффективный способ защиты от таких явлений.</a:t>
            </a:r>
          </a:p>
        </p:txBody>
      </p:sp>
    </p:spTree>
    <p:extLst>
      <p:ext uri="{BB962C8B-B14F-4D97-AF65-F5344CB8AC3E}">
        <p14:creationId xmlns:p14="http://schemas.microsoft.com/office/powerpoint/2010/main" val="35403005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FF0000"/>
                </a:solidFill>
              </a:rPr>
              <a:t>Болезни, вызываемые недостатком или избытком влаги в воздухе</a:t>
            </a:r>
            <a:br>
              <a:rPr lang="ru-RU" dirty="0">
                <a:solidFill>
                  <a:srgbClr val="FF0000"/>
                </a:solidFill>
              </a:rPr>
            </a:br>
            <a:r>
              <a:rPr lang="ru-RU" dirty="0">
                <a:solidFill>
                  <a:srgbClr val="FF0000"/>
                </a:solidFill>
              </a:rPr>
              <a:t>и почве. </a:t>
            </a:r>
          </a:p>
        </p:txBody>
      </p:sp>
      <p:sp>
        <p:nvSpPr>
          <p:cNvPr id="3" name="Объект 2"/>
          <p:cNvSpPr>
            <a:spLocks noGrp="1"/>
          </p:cNvSpPr>
          <p:nvPr>
            <p:ph idx="1"/>
          </p:nvPr>
        </p:nvSpPr>
        <p:spPr/>
        <p:txBody>
          <a:bodyPr>
            <a:normAutofit fontScale="92500" lnSpcReduction="20000"/>
          </a:bodyPr>
          <a:lstStyle/>
          <a:p>
            <a:r>
              <a:rPr lang="ru-RU" i="1" dirty="0"/>
              <a:t>У зерновых культур широко известно неинфекционное заболевание захват. </a:t>
            </a:r>
            <a:endParaRPr lang="ru-RU" i="1" dirty="0" smtClean="0"/>
          </a:p>
          <a:p>
            <a:r>
              <a:rPr lang="ru-RU" i="1" dirty="0" smtClean="0"/>
              <a:t>Особенно </a:t>
            </a:r>
            <a:r>
              <a:rPr lang="ru-RU" i="1" dirty="0"/>
              <a:t>часто создаются условия для проявления захвата у зерновых культур в восточных и юго-восточных районах европейской части Российской Федерации. </a:t>
            </a:r>
            <a:endParaRPr lang="ru-RU" i="1" dirty="0" smtClean="0"/>
          </a:p>
          <a:p>
            <a:r>
              <a:rPr lang="ru-RU" dirty="0" smtClean="0"/>
              <a:t>На </a:t>
            </a:r>
            <a:r>
              <a:rPr lang="ru-RU" dirty="0"/>
              <a:t>зерновые влияет комплекс неблагоприятных метеорологических и почвенных факторов: низкая влажность почвы, высокая температура воздуха, суховеи. Сухие жаркие ветры могут вызывать ожоги листьев, приводя к обезвоживанию растительных тканей. Ослабить тепловые повреждения всходов растений иногда удается с помощью увеличения густоты стояния, сохранения покрова из сорняков, мульчирования или затенения. Поврежденные высокими температурами ткани легко заселяют грибы и бактерии.</a:t>
            </a:r>
          </a:p>
        </p:txBody>
      </p:sp>
    </p:spTree>
    <p:extLst>
      <p:ext uri="{BB962C8B-B14F-4D97-AF65-F5344CB8AC3E}">
        <p14:creationId xmlns:p14="http://schemas.microsoft.com/office/powerpoint/2010/main" val="37373237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При влажной и жаркой погоде в фазе конце молочной – начале восковой спелости могут произойти гидролиз крахмала и отекание зерна, сопровождающиеся выделением медвяной росы. Избыточное увлажнение почвы вследствие застоя весенней воды, затрудняющего проникновение воздуха к корням, вызывает </a:t>
            </a:r>
            <a:r>
              <a:rPr lang="ru-RU" dirty="0" err="1"/>
              <a:t>вымокание</a:t>
            </a:r>
            <a:r>
              <a:rPr lang="ru-RU" dirty="0"/>
              <a:t> растений. Низкая влажность почвы может быть основной причиной заболевания плодов томата, известного под названием «вершинная гниль». Если после продолжительной засухи выпадают обильные дожди, то плоды растрескиваются.</a:t>
            </a:r>
          </a:p>
        </p:txBody>
      </p:sp>
    </p:spTree>
    <p:extLst>
      <p:ext uri="{BB962C8B-B14F-4D97-AF65-F5344CB8AC3E}">
        <p14:creationId xmlns:p14="http://schemas.microsoft.com/office/powerpoint/2010/main" val="42189113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rPr>
              <a:t>Болезни, вызываемые загрязнением окружающей среды</a:t>
            </a:r>
          </a:p>
        </p:txBody>
      </p:sp>
      <p:sp>
        <p:nvSpPr>
          <p:cNvPr id="3" name="Объект 2"/>
          <p:cNvSpPr>
            <a:spLocks noGrp="1"/>
          </p:cNvSpPr>
          <p:nvPr>
            <p:ph idx="1"/>
          </p:nvPr>
        </p:nvSpPr>
        <p:spPr/>
        <p:txBody>
          <a:bodyPr>
            <a:normAutofit fontScale="92500"/>
          </a:bodyPr>
          <a:lstStyle/>
          <a:p>
            <a:r>
              <a:rPr lang="ru-RU" i="1" dirty="0" smtClean="0"/>
              <a:t>Для предотвращения заболеваний, связанных с действием вредных для растений химических веществ, необходимо исключить их случайное </a:t>
            </a:r>
            <a:r>
              <a:rPr lang="ru-RU" i="1" dirty="0"/>
              <a:t>попадание на чувствительные виды растений. </a:t>
            </a:r>
            <a:endParaRPr lang="ru-RU" i="1" dirty="0" smtClean="0"/>
          </a:p>
          <a:p>
            <a:r>
              <a:rPr lang="ru-RU" dirty="0" smtClean="0"/>
              <a:t>Недопустимо </a:t>
            </a:r>
            <a:r>
              <a:rPr lang="ru-RU" dirty="0"/>
              <a:t>завышение доз пестицидов, а также нарушение рекомендаций по применению препаратов</a:t>
            </a:r>
            <a:r>
              <a:rPr lang="ru-RU" dirty="0" smtClean="0"/>
              <a:t>.</a:t>
            </a:r>
          </a:p>
          <a:p>
            <a:r>
              <a:rPr lang="ru-RU" dirty="0"/>
              <a:t>В индустриальных районах воздух нередко загрязнен веществами, токсичными для растений: диоксидом серы, сероводородом, хлором. Опасна для растений цементная пыль. Симптомы химических повреждений обычно появляются на листьях, часто в виде побурения или некрозов, иногда это заканчивается преждевременным опаданием листьев.</a:t>
            </a:r>
          </a:p>
        </p:txBody>
      </p:sp>
    </p:spTree>
    <p:extLst>
      <p:ext uri="{BB962C8B-B14F-4D97-AF65-F5344CB8AC3E}">
        <p14:creationId xmlns:p14="http://schemas.microsoft.com/office/powerpoint/2010/main" val="19336366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ru-RU" dirty="0"/>
              <a:t>Для растений опасен смог. Главный </a:t>
            </a:r>
            <a:r>
              <a:rPr lang="ru-RU" dirty="0" err="1"/>
              <a:t>фитотоксичный</a:t>
            </a:r>
            <a:r>
              <a:rPr lang="ru-RU" dirty="0"/>
              <a:t> компонент смога – </a:t>
            </a:r>
            <a:r>
              <a:rPr lang="ru-RU" dirty="0" err="1"/>
              <a:t>пероксиацетилнитрат</a:t>
            </a:r>
            <a:r>
              <a:rPr lang="ru-RU" dirty="0"/>
              <a:t> (PAN), представляющий собой продукт реакции между озоном и углеводородами, содержащимися в выхлопных газах. </a:t>
            </a:r>
            <a:endParaRPr lang="ru-RU" dirty="0" smtClean="0"/>
          </a:p>
          <a:p>
            <a:r>
              <a:rPr lang="ru-RU" dirty="0" smtClean="0"/>
              <a:t>Сам </a:t>
            </a:r>
            <a:r>
              <a:rPr lang="ru-RU" dirty="0"/>
              <a:t>озон также токсичен для растений. Он образуется в результате фотохимического действия ультрафиолетовых лучей на выхлопные газы, или при электрических разрядах (молниях), или, возможно, при действии ультрафиолетовых лучей на летучие углеводороды, выделяемые большими массами растительности. Симптомы повреждения листьев растений озоном: появление водянистых пятен, хлороз, образование некрозов. В результате листья засыхают и опадают. </a:t>
            </a:r>
          </a:p>
        </p:txBody>
      </p:sp>
    </p:spTree>
    <p:extLst>
      <p:ext uri="{BB962C8B-B14F-4D97-AF65-F5344CB8AC3E}">
        <p14:creationId xmlns:p14="http://schemas.microsoft.com/office/powerpoint/2010/main" val="42505632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rPr>
              <a:t>Лучевые болезни </a:t>
            </a:r>
            <a:r>
              <a:rPr lang="ru-RU" dirty="0" smtClean="0">
                <a:solidFill>
                  <a:srgbClr val="FF0000"/>
                </a:solidFill>
              </a:rPr>
              <a:t>растений</a:t>
            </a:r>
            <a:endParaRPr lang="ru-RU" dirty="0">
              <a:solidFill>
                <a:srgbClr val="FF0000"/>
              </a:solidFill>
            </a:endParaRPr>
          </a:p>
        </p:txBody>
      </p:sp>
      <p:sp>
        <p:nvSpPr>
          <p:cNvPr id="3" name="Объект 2"/>
          <p:cNvSpPr>
            <a:spLocks noGrp="1"/>
          </p:cNvSpPr>
          <p:nvPr>
            <p:ph idx="1"/>
          </p:nvPr>
        </p:nvSpPr>
        <p:spPr/>
        <p:txBody>
          <a:bodyPr>
            <a:normAutofit fontScale="85000" lnSpcReduction="20000"/>
          </a:bodyPr>
          <a:lstStyle/>
          <a:p>
            <a:r>
              <a:rPr lang="ru-RU" dirty="0"/>
              <a:t>Нарушение нормальной жизнедеятельности растений может быть вызвано проникающим излучением. </a:t>
            </a:r>
            <a:endParaRPr lang="ru-RU" dirty="0" smtClean="0"/>
          </a:p>
          <a:p>
            <a:r>
              <a:rPr lang="ru-RU" i="1" dirty="0" smtClean="0"/>
              <a:t>Проникающее</a:t>
            </a:r>
            <a:r>
              <a:rPr lang="ru-RU" i="1" dirty="0"/>
              <a:t>, или так называемое ионизирующее, излучение серьезно нарушает обмен веществ в растении, в результате чего начинается патологический процесс, часто называемый лучевой болезнью</a:t>
            </a:r>
            <a:r>
              <a:rPr lang="ru-RU" dirty="0"/>
              <a:t>. </a:t>
            </a:r>
            <a:endParaRPr lang="ru-RU" dirty="0" smtClean="0"/>
          </a:p>
          <a:p>
            <a:r>
              <a:rPr lang="ru-RU" dirty="0" smtClean="0"/>
              <a:t>Основной </a:t>
            </a:r>
            <a:r>
              <a:rPr lang="ru-RU" dirty="0"/>
              <a:t>симптом лучевой болезни – задержка роста. Ионизирующие излучения (гамма-лучи, альфа- и бета-части-</a:t>
            </a:r>
            <a:r>
              <a:rPr lang="ru-RU" dirty="0" err="1"/>
              <a:t>цы</a:t>
            </a:r>
            <a:r>
              <a:rPr lang="ru-RU" dirty="0"/>
              <a:t>, нейтроны и рентгеновские лучи) влияют на развитие всех органов растений и в зависимости от типа, дозы излучения, окружающих условий приводят к изменениям в генотипе растений, замедлению, реже ускорению роста, различным деформациям. </a:t>
            </a:r>
            <a:endParaRPr lang="ru-RU" dirty="0" smtClean="0"/>
          </a:p>
          <a:p>
            <a:r>
              <a:rPr lang="ru-RU" i="1" dirty="0" smtClean="0"/>
              <a:t>При </a:t>
            </a:r>
            <a:r>
              <a:rPr lang="ru-RU" i="1" dirty="0"/>
              <a:t>облучении большими дозами растения погибают. Симптомы лучевых болезней зависят от вида растений. Отрицательные последствия лучевых болезней можно частично ослабить с помощью внесения минеральных и органических удобрений совместно с известью в повышенных дозах.</a:t>
            </a:r>
          </a:p>
        </p:txBody>
      </p:sp>
    </p:spTree>
    <p:extLst>
      <p:ext uri="{BB962C8B-B14F-4D97-AF65-F5344CB8AC3E}">
        <p14:creationId xmlns:p14="http://schemas.microsoft.com/office/powerpoint/2010/main" val="13633186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rPr>
              <a:t>Сопряженные болезни</a:t>
            </a:r>
          </a:p>
        </p:txBody>
      </p:sp>
      <p:sp>
        <p:nvSpPr>
          <p:cNvPr id="3" name="Объект 2"/>
          <p:cNvSpPr>
            <a:spLocks noGrp="1"/>
          </p:cNvSpPr>
          <p:nvPr>
            <p:ph idx="1"/>
          </p:nvPr>
        </p:nvSpPr>
        <p:spPr/>
        <p:txBody>
          <a:bodyPr/>
          <a:lstStyle/>
          <a:p>
            <a:r>
              <a:rPr lang="ru-RU" dirty="0"/>
              <a:t>Нарушения в растительных организмах, вызванные неинфекционными патологическими процессами, ослабляют растения, а это предрасполагает к развитию </a:t>
            </a:r>
            <a:r>
              <a:rPr lang="ru-RU" dirty="0" err="1"/>
              <a:t>фитопатогенов</a:t>
            </a:r>
            <a:r>
              <a:rPr lang="ru-RU" dirty="0"/>
              <a:t>. Связь между неинфекционной и следующей за ней инфекционной болезнью называют сопряженным заболеванием.</a:t>
            </a:r>
          </a:p>
        </p:txBody>
      </p:sp>
    </p:spTree>
    <p:extLst>
      <p:ext uri="{BB962C8B-B14F-4D97-AF65-F5344CB8AC3E}">
        <p14:creationId xmlns:p14="http://schemas.microsoft.com/office/powerpoint/2010/main" val="1542716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738155" y="322828"/>
            <a:ext cx="5801784" cy="4351338"/>
          </a:xfrm>
          <a:prstGeom prst="rect">
            <a:avLst/>
          </a:prstGeom>
        </p:spPr>
      </p:pic>
      <p:pic>
        <p:nvPicPr>
          <p:cNvPr id="5" name="Рисунок 4"/>
          <p:cNvPicPr>
            <a:picLocks noChangeAspect="1"/>
          </p:cNvPicPr>
          <p:nvPr/>
        </p:nvPicPr>
        <p:blipFill>
          <a:blip r:embed="rId3"/>
          <a:stretch>
            <a:fillRect/>
          </a:stretch>
        </p:blipFill>
        <p:spPr>
          <a:xfrm>
            <a:off x="6539939" y="2498497"/>
            <a:ext cx="5144842" cy="3853607"/>
          </a:xfrm>
          <a:prstGeom prst="rect">
            <a:avLst/>
          </a:prstGeom>
        </p:spPr>
      </p:pic>
    </p:spTree>
    <p:extLst>
      <p:ext uri="{BB962C8B-B14F-4D97-AF65-F5344CB8AC3E}">
        <p14:creationId xmlns:p14="http://schemas.microsoft.com/office/powerpoint/2010/main" val="9309195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rPr>
              <a:t>Инфекционные болезни</a:t>
            </a:r>
          </a:p>
        </p:txBody>
      </p:sp>
      <p:sp>
        <p:nvSpPr>
          <p:cNvPr id="3" name="Объект 2"/>
          <p:cNvSpPr>
            <a:spLocks noGrp="1"/>
          </p:cNvSpPr>
          <p:nvPr>
            <p:ph idx="1"/>
          </p:nvPr>
        </p:nvSpPr>
        <p:spPr/>
        <p:txBody>
          <a:bodyPr>
            <a:normAutofit fontScale="92500" lnSpcReduction="10000"/>
          </a:bodyPr>
          <a:lstStyle/>
          <a:p>
            <a:pPr marL="0" indent="0">
              <a:buNone/>
            </a:pPr>
            <a:r>
              <a:rPr lang="ru-RU" dirty="0" smtClean="0"/>
              <a:t>вызывают </a:t>
            </a:r>
            <a:r>
              <a:rPr lang="ru-RU" dirty="0"/>
              <a:t>патогенные организмы: </a:t>
            </a:r>
            <a:endParaRPr lang="ru-RU" dirty="0" smtClean="0"/>
          </a:p>
          <a:p>
            <a:r>
              <a:rPr lang="ru-RU" dirty="0" smtClean="0"/>
              <a:t>грибы</a:t>
            </a:r>
            <a:r>
              <a:rPr lang="ru-RU" dirty="0"/>
              <a:t>, </a:t>
            </a:r>
            <a:endParaRPr lang="ru-RU" dirty="0" smtClean="0"/>
          </a:p>
          <a:p>
            <a:r>
              <a:rPr lang="ru-RU" dirty="0" smtClean="0"/>
              <a:t>бактерии</a:t>
            </a:r>
            <a:r>
              <a:rPr lang="ru-RU" dirty="0"/>
              <a:t>, </a:t>
            </a:r>
            <a:endParaRPr lang="ru-RU" dirty="0" smtClean="0"/>
          </a:p>
          <a:p>
            <a:r>
              <a:rPr lang="ru-RU" dirty="0" smtClean="0"/>
              <a:t>вирусы</a:t>
            </a:r>
            <a:r>
              <a:rPr lang="ru-RU" dirty="0"/>
              <a:t>, </a:t>
            </a:r>
            <a:endParaRPr lang="ru-RU" dirty="0" smtClean="0"/>
          </a:p>
          <a:p>
            <a:r>
              <a:rPr lang="ru-RU" dirty="0" err="1" smtClean="0"/>
              <a:t>вироиды</a:t>
            </a:r>
            <a:r>
              <a:rPr lang="ru-RU" dirty="0"/>
              <a:t>, </a:t>
            </a:r>
            <a:endParaRPr lang="ru-RU" dirty="0" smtClean="0"/>
          </a:p>
          <a:p>
            <a:r>
              <a:rPr lang="ru-RU" dirty="0" err="1" smtClean="0"/>
              <a:t>фитоплазмы</a:t>
            </a:r>
            <a:r>
              <a:rPr lang="ru-RU" dirty="0"/>
              <a:t>, </a:t>
            </a:r>
            <a:endParaRPr lang="ru-RU" dirty="0" smtClean="0"/>
          </a:p>
          <a:p>
            <a:r>
              <a:rPr lang="ru-RU" dirty="0" smtClean="0"/>
              <a:t>цветковые </a:t>
            </a:r>
            <a:r>
              <a:rPr lang="ru-RU" dirty="0"/>
              <a:t>растения-паразиты. </a:t>
            </a:r>
            <a:endParaRPr lang="ru-RU" dirty="0" smtClean="0"/>
          </a:p>
          <a:p>
            <a:pPr marL="0" indent="0">
              <a:buNone/>
            </a:pPr>
            <a:r>
              <a:rPr lang="ru-RU" dirty="0" smtClean="0"/>
              <a:t>Выделяют </a:t>
            </a:r>
            <a:r>
              <a:rPr lang="ru-RU" dirty="0"/>
              <a:t>болезни, вызываемые определенными группами грибов или бактерий (болезни, вызываемые головневыми, ржавчинными грибами, оомицетами). </a:t>
            </a:r>
          </a:p>
        </p:txBody>
      </p:sp>
    </p:spTree>
    <p:extLst>
      <p:ext uri="{BB962C8B-B14F-4D97-AF65-F5344CB8AC3E}">
        <p14:creationId xmlns:p14="http://schemas.microsoft.com/office/powerpoint/2010/main" val="3872678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rPr>
              <a:t>Для практических целей </a:t>
            </a:r>
          </a:p>
        </p:txBody>
      </p:sp>
      <p:sp>
        <p:nvSpPr>
          <p:cNvPr id="3" name="Объект 2"/>
          <p:cNvSpPr>
            <a:spLocks noGrp="1"/>
          </p:cNvSpPr>
          <p:nvPr>
            <p:ph idx="1"/>
          </p:nvPr>
        </p:nvSpPr>
        <p:spPr/>
        <p:txBody>
          <a:bodyPr/>
          <a:lstStyle/>
          <a:p>
            <a:r>
              <a:rPr lang="ru-RU" dirty="0" smtClean="0"/>
              <a:t>болезни </a:t>
            </a:r>
            <a:r>
              <a:rPr lang="ru-RU" dirty="0"/>
              <a:t>классифицируют по культурам (пшеница, картофель, свекла, лен) или по группам сходных культур (зерновые, зерновые бобовые, кормовые бобовые и т.д.). </a:t>
            </a:r>
            <a:endParaRPr lang="ru-RU" dirty="0" smtClean="0"/>
          </a:p>
          <a:p>
            <a:r>
              <a:rPr lang="ru-RU" dirty="0" smtClean="0"/>
              <a:t>Иногда </a:t>
            </a:r>
            <a:r>
              <a:rPr lang="ru-RU" dirty="0"/>
              <a:t>болезни подразделяют по приуроченности к тем или иным органам или фазам развития растений: болезни плодов, болезни семян, болезни всходов и т.д. </a:t>
            </a:r>
          </a:p>
        </p:txBody>
      </p:sp>
    </p:spTree>
    <p:extLst>
      <p:ext uri="{BB962C8B-B14F-4D97-AF65-F5344CB8AC3E}">
        <p14:creationId xmlns:p14="http://schemas.microsoft.com/office/powerpoint/2010/main" val="874574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НЕИНФЕКЦИОННЫЕ </a:t>
            </a:r>
            <a:r>
              <a:rPr lang="ru-RU" dirty="0"/>
              <a:t>БОЛЕЗНИ</a:t>
            </a:r>
          </a:p>
        </p:txBody>
      </p:sp>
      <p:sp>
        <p:nvSpPr>
          <p:cNvPr id="5" name="Текст 4"/>
          <p:cNvSpPr>
            <a:spLocks noGrp="1"/>
          </p:cNvSpPr>
          <p:nvPr>
            <p:ph type="body" idx="1"/>
          </p:nvPr>
        </p:nvSpPr>
        <p:spPr/>
        <p:txBody>
          <a:bodyPr/>
          <a:lstStyle/>
          <a:p>
            <a:endParaRPr lang="ru-RU"/>
          </a:p>
        </p:txBody>
      </p:sp>
    </p:spTree>
    <p:extLst>
      <p:ext uri="{BB962C8B-B14F-4D97-AF65-F5344CB8AC3E}">
        <p14:creationId xmlns:p14="http://schemas.microsoft.com/office/powerpoint/2010/main" val="2982476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solidFill>
                  <a:srgbClr val="FF0000"/>
                </a:solidFill>
              </a:rPr>
              <a:t>особенности</a:t>
            </a:r>
            <a:endParaRPr lang="ru-RU" dirty="0">
              <a:solidFill>
                <a:srgbClr val="FF0000"/>
              </a:solidFill>
            </a:endParaRPr>
          </a:p>
        </p:txBody>
      </p:sp>
      <p:sp>
        <p:nvSpPr>
          <p:cNvPr id="5" name="Объект 4"/>
          <p:cNvSpPr>
            <a:spLocks noGrp="1"/>
          </p:cNvSpPr>
          <p:nvPr>
            <p:ph idx="1"/>
          </p:nvPr>
        </p:nvSpPr>
        <p:spPr/>
        <p:txBody>
          <a:bodyPr>
            <a:normAutofit/>
          </a:bodyPr>
          <a:lstStyle/>
          <a:p>
            <a:pPr marL="0" indent="0">
              <a:buNone/>
            </a:pPr>
            <a:r>
              <a:rPr lang="ru-RU" dirty="0" smtClean="0"/>
              <a:t> </a:t>
            </a:r>
            <a:r>
              <a:rPr lang="ru-RU" dirty="0"/>
              <a:t>• причиной заболевания служат абиотические факторы окружающей среды, которые нарушают те или иные физиологические, биохимические функции растений, вызывающие патологический процесс; </a:t>
            </a:r>
            <a:endParaRPr lang="ru-RU" dirty="0" smtClean="0"/>
          </a:p>
          <a:p>
            <a:pPr marL="0" indent="0">
              <a:buNone/>
            </a:pPr>
            <a:r>
              <a:rPr lang="ru-RU" dirty="0" smtClean="0"/>
              <a:t>• </a:t>
            </a:r>
            <a:r>
              <a:rPr lang="ru-RU" dirty="0"/>
              <a:t>признаки болезней на растениях проявляются одновременно, массово в пределах всего поля, сада, теплицы и т.д.; </a:t>
            </a:r>
            <a:endParaRPr lang="ru-RU" dirty="0" smtClean="0"/>
          </a:p>
          <a:p>
            <a:pPr marL="0" indent="0">
              <a:buNone/>
            </a:pPr>
            <a:r>
              <a:rPr lang="ru-RU" dirty="0" smtClean="0"/>
              <a:t>• </a:t>
            </a:r>
            <a:r>
              <a:rPr lang="ru-RU" dirty="0"/>
              <a:t>болезни не передаются от растения к растению, их развитие можно приостановить, исключив действие неблагоприятного фактора. </a:t>
            </a:r>
          </a:p>
        </p:txBody>
      </p:sp>
    </p:spTree>
    <p:extLst>
      <p:ext uri="{BB962C8B-B14F-4D97-AF65-F5344CB8AC3E}">
        <p14:creationId xmlns:p14="http://schemas.microsoft.com/office/powerpoint/2010/main" val="9710431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Наиболее частые причины неинфекционных болезней растений – недостаток или избыток питательных веществ в почве, влаги в воздухе, неблагоприятные высокие или низкие температуры, механические повреждения, загрязнение окружающей среды вредными для растений веществами и т.д.</a:t>
            </a:r>
          </a:p>
          <a:p>
            <a:endParaRPr lang="ru-RU" dirty="0"/>
          </a:p>
        </p:txBody>
      </p:sp>
    </p:spTree>
    <p:extLst>
      <p:ext uri="{BB962C8B-B14F-4D97-AF65-F5344CB8AC3E}">
        <p14:creationId xmlns:p14="http://schemas.microsoft.com/office/powerpoint/2010/main" val="224090651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2707</Words>
  <Application>Microsoft Office PowerPoint</Application>
  <PresentationFormat>Широкоэкранный</PresentationFormat>
  <Paragraphs>87</Paragraphs>
  <Slides>37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37</vt:i4>
      </vt:variant>
    </vt:vector>
  </HeadingPairs>
  <TitlesOfParts>
    <vt:vector size="41" baseType="lpstr">
      <vt:lpstr>Arial</vt:lpstr>
      <vt:lpstr>Calibri</vt:lpstr>
      <vt:lpstr>Calibri Light</vt:lpstr>
      <vt:lpstr>Тема Office</vt:lpstr>
      <vt:lpstr>Болезни растений</vt:lpstr>
      <vt:lpstr>Классификация болезней</vt:lpstr>
      <vt:lpstr>Неинфекционные болезни </vt:lpstr>
      <vt:lpstr>Презентация PowerPoint</vt:lpstr>
      <vt:lpstr>Инфекционные болезни</vt:lpstr>
      <vt:lpstr>Для практических целей </vt:lpstr>
      <vt:lpstr>НЕИНФЕКЦИОННЫЕ БОЛЕЗНИ</vt:lpstr>
      <vt:lpstr>особенности</vt:lpstr>
      <vt:lpstr>Презентация PowerPoint</vt:lpstr>
      <vt:lpstr>Болезни, вызываемые недостатком питательных веществ</vt:lpstr>
      <vt:lpstr>Презентация PowerPoint</vt:lpstr>
      <vt:lpstr>Презентация PowerPoint</vt:lpstr>
      <vt:lpstr>Азот </vt:lpstr>
      <vt:lpstr>Презентация PowerPoint</vt:lpstr>
      <vt:lpstr>Фосфор</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Вредное влияние избытка отдельных элементов</vt:lpstr>
      <vt:lpstr>Презентация PowerPoint</vt:lpstr>
      <vt:lpstr>Болезни, вызываемые неблагоприятными температурами воздуха и почвы</vt:lpstr>
      <vt:lpstr>Презентация PowerPoint</vt:lpstr>
      <vt:lpstr>Презентация PowerPoint</vt:lpstr>
      <vt:lpstr>Болезни, вызываемые недостатком или избытком влаги в воздухе и почве. </vt:lpstr>
      <vt:lpstr>Презентация PowerPoint</vt:lpstr>
      <vt:lpstr>Болезни, вызываемые загрязнением окружающей среды</vt:lpstr>
      <vt:lpstr>Презентация PowerPoint</vt:lpstr>
      <vt:lpstr>Лучевые болезни растений</vt:lpstr>
      <vt:lpstr>Сопряженные болезни</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Возбудители болезней растений</dc:title>
  <dc:creator>Нейдорф Анна Рудольфовна</dc:creator>
  <cp:lastModifiedBy>Нейдорф Анна Рудольфовна</cp:lastModifiedBy>
  <cp:revision>48</cp:revision>
  <dcterms:created xsi:type="dcterms:W3CDTF">2024-09-03T10:59:39Z</dcterms:created>
  <dcterms:modified xsi:type="dcterms:W3CDTF">2024-09-05T11:50:47Z</dcterms:modified>
</cp:coreProperties>
</file>